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4"/>
  </p:sldMasterIdLst>
  <p:notesMasterIdLst>
    <p:notesMasterId r:id="rId30"/>
  </p:notesMasterIdLst>
  <p:handoutMasterIdLst>
    <p:handoutMasterId r:id="rId31"/>
  </p:handoutMasterIdLst>
  <p:sldIdLst>
    <p:sldId id="292" r:id="rId5"/>
    <p:sldId id="291" r:id="rId6"/>
    <p:sldId id="312" r:id="rId7"/>
    <p:sldId id="313" r:id="rId8"/>
    <p:sldId id="314" r:id="rId9"/>
    <p:sldId id="317" r:id="rId10"/>
    <p:sldId id="316" r:id="rId11"/>
    <p:sldId id="318" r:id="rId12"/>
    <p:sldId id="320" r:id="rId13"/>
    <p:sldId id="321" r:id="rId14"/>
    <p:sldId id="322" r:id="rId15"/>
    <p:sldId id="323" r:id="rId16"/>
    <p:sldId id="324" r:id="rId17"/>
    <p:sldId id="325" r:id="rId18"/>
    <p:sldId id="326" r:id="rId19"/>
    <p:sldId id="327" r:id="rId20"/>
    <p:sldId id="328" r:id="rId21"/>
    <p:sldId id="329" r:id="rId22"/>
    <p:sldId id="330" r:id="rId23"/>
    <p:sldId id="331" r:id="rId24"/>
    <p:sldId id="332" r:id="rId25"/>
    <p:sldId id="333" r:id="rId26"/>
    <p:sldId id="334" r:id="rId27"/>
    <p:sldId id="335" r:id="rId28"/>
    <p:sldId id="293" r:id="rId29"/>
  </p:sldIdLst>
  <p:sldSz cx="12192000" cy="6858000"/>
  <p:notesSz cx="6858000" cy="9144000"/>
  <p:defaultTextStyle>
    <a:defPPr rtl="0"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A287"/>
    <a:srgbClr val="F3703A"/>
    <a:srgbClr val="113F6F"/>
    <a:srgbClr val="00ACB6"/>
    <a:srgbClr val="013D61"/>
    <a:srgbClr val="515083"/>
    <a:srgbClr val="2F305C"/>
    <a:srgbClr val="3C4798"/>
    <a:srgbClr val="E68637"/>
    <a:srgbClr val="E98B0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39" autoAdjust="0"/>
  </p:normalViewPr>
  <p:slideViewPr>
    <p:cSldViewPr snapToGrid="0">
      <p:cViewPr varScale="1">
        <p:scale>
          <a:sx n="114" d="100"/>
          <a:sy n="114" d="100"/>
        </p:scale>
        <p:origin x="41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9" d="100"/>
          <a:sy n="89" d="100"/>
        </p:scale>
        <p:origin x="3798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623AA0E9-8CD0-4A6E-A65E-A06028B83FE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D5E2408B-C9AB-4665-AC99-B057BD0A43D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6FC0A7B-6666-4F41-AD03-C74B76B10001}" type="datetime1">
              <a:rPr lang="it-IT" smtClean="0"/>
              <a:t>08/05/2025</a:t>
            </a:fld>
            <a:endParaRPr lang="it-IT" dirty="0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8CD1B215-531B-4869-BD98-BD3B1390B1C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dirty="0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60B53F21-4D67-455D-8074-E9E6EC26FAC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2858E0-3D38-47B7-97D4-4FE08D90D359}" type="slidenum">
              <a:rPr lang="it-IT" smtClean="0"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4433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0E367B-2E0B-461C-8280-86016408BD7C}" type="datetime1">
              <a:rPr lang="it-IT" smtClean="0"/>
              <a:pPr/>
              <a:t>08/05/2025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it-IT" noProof="0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it-IT" noProof="0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84ECAD9-32EE-4091-BDA5-6BD15ACC5E58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066189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immagine 9">
            <a:extLst>
              <a:ext uri="{FF2B5EF4-FFF2-40B4-BE49-F238E27FC236}">
                <a16:creationId xmlns:a16="http://schemas.microsoft.com/office/drawing/2014/main" id="{D1D313A2-A4D4-40DF-A0C2-C29F6416852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4DB44FF-F9B4-4E5D-9888-DD07079D45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212850" y="4508500"/>
            <a:ext cx="511810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/>
              <a:t>Fare clic per modificare lo stile del sottotitolo dello schema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212850" y="2057400"/>
            <a:ext cx="5118100" cy="1929066"/>
          </a:xfrm>
        </p:spPr>
        <p:txBody>
          <a:bodyPr rtlCol="0" anchor="b">
            <a:noAutofit/>
          </a:bodyPr>
          <a:lstStyle>
            <a:lvl1pPr algn="l">
              <a:lnSpc>
                <a:spcPct val="90000"/>
              </a:lnSpc>
              <a:defRPr sz="5400" b="1" spc="-50" baseline="0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6727005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786383"/>
            <a:ext cx="3068833" cy="2093975"/>
          </a:xfrm>
        </p:spPr>
        <p:txBody>
          <a:bodyPr rtlCol="0"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812800"/>
            <a:ext cx="5713841" cy="4868609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 hasCustomPrompt="1"/>
          </p:nvPr>
        </p:nvSpPr>
        <p:spPr>
          <a:xfrm>
            <a:off x="1092200" y="3043050"/>
            <a:ext cx="3068832" cy="2638359"/>
          </a:xfrm>
        </p:spPr>
        <p:txBody>
          <a:bodyPr lIns="91440" rIns="91440" rtlCol="0">
            <a:normAutofit/>
          </a:bodyPr>
          <a:lstStyle>
            <a:lvl1pPr marL="0" indent="0" rtl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 dirty="0"/>
              <a:t>Fare clic per modificare gli stili del testo dello schema</a:t>
            </a:r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139700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624142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251FC1-1A75-47DA-9A6E-B43CF6E86A6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cxnSp>
        <p:nvCxnSpPr>
          <p:cNvPr id="15" name="Connecteur droit 19">
            <a:extLst>
              <a:ext uri="{FF2B5EF4-FFF2-40B4-BE49-F238E27FC236}">
                <a16:creationId xmlns:a16="http://schemas.microsoft.com/office/drawing/2014/main" id="{D84C14C5-D99C-45CD-8001-AC745F4FB49B}"/>
              </a:ext>
            </a:extLst>
          </p:cNvPr>
          <p:cNvCxnSpPr>
            <a:cxnSpLocks/>
          </p:cNvCxnSpPr>
          <p:nvPr userDrawn="1"/>
        </p:nvCxnSpPr>
        <p:spPr>
          <a:xfrm flipH="1">
            <a:off x="1092200" y="6446838"/>
            <a:ext cx="1643438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9">
            <a:extLst>
              <a:ext uri="{FF2B5EF4-FFF2-40B4-BE49-F238E27FC236}">
                <a16:creationId xmlns:a16="http://schemas.microsoft.com/office/drawing/2014/main" id="{019842DD-D0AB-4E35-9AB2-7DBB6E266120}"/>
              </a:ext>
            </a:extLst>
          </p:cNvPr>
          <p:cNvCxnSpPr>
            <a:cxnSpLocks/>
          </p:cNvCxnSpPr>
          <p:nvPr userDrawn="1"/>
        </p:nvCxnSpPr>
        <p:spPr>
          <a:xfrm flipH="1">
            <a:off x="8420100" y="6429376"/>
            <a:ext cx="1000462" cy="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9">
            <a:extLst>
              <a:ext uri="{FF2B5EF4-FFF2-40B4-BE49-F238E27FC236}">
                <a16:creationId xmlns:a16="http://schemas.microsoft.com/office/drawing/2014/main" id="{832851A7-B301-4616-9843-9A0D06646DFD}"/>
              </a:ext>
            </a:extLst>
          </p:cNvPr>
          <p:cNvCxnSpPr>
            <a:cxnSpLocks/>
          </p:cNvCxnSpPr>
          <p:nvPr userDrawn="1"/>
        </p:nvCxnSpPr>
        <p:spPr>
          <a:xfrm flipH="1" flipV="1">
            <a:off x="10765675" y="6446838"/>
            <a:ext cx="407258" cy="6350"/>
          </a:xfrm>
          <a:prstGeom prst="line">
            <a:avLst/>
          </a:prstGeom>
          <a:ln w="2857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egnaposto piè di pagina 2">
            <a:extLst>
              <a:ext uri="{FF2B5EF4-FFF2-40B4-BE49-F238E27FC236}">
                <a16:creationId xmlns:a16="http://schemas.microsoft.com/office/drawing/2014/main" id="{82E39F50-459D-C3E1-C6CC-EA208D50E4FE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8920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74319CE-E5CF-4FF9-86AE-7437B4FD317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C7E41FD-853D-F717-1775-E30235610CE8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26508271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4DC51BA7-A5A7-4A7F-A707-DBBDEA7705F3}"/>
              </a:ext>
            </a:extLst>
          </p:cNvPr>
          <p:cNvSpPr/>
          <p:nvPr userDrawn="1"/>
        </p:nvSpPr>
        <p:spPr>
          <a:xfrm>
            <a:off x="0" y="2003424"/>
            <a:ext cx="1036320" cy="185737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D23174BA-29D0-4C1A-95C9-5A86FD25E47A}"/>
              </a:ext>
            </a:extLst>
          </p:cNvPr>
          <p:cNvSpPr/>
          <p:nvPr userDrawn="1"/>
        </p:nvSpPr>
        <p:spPr>
          <a:xfrm>
            <a:off x="5458983" y="377398"/>
            <a:ext cx="571384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82620384-FC06-4245-8A4E-BD9C5C3038C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5" name="Rettangolo 4">
            <a:extLst>
              <a:ext uri="{FF2B5EF4-FFF2-40B4-BE49-F238E27FC236}">
                <a16:creationId xmlns:a16="http://schemas.microsoft.com/office/drawing/2014/main" id="{6BC7DA98-7B92-4F45-80F8-1AEF72A601CF}"/>
              </a:ext>
            </a:extLst>
          </p:cNvPr>
          <p:cNvSpPr/>
          <p:nvPr userDrawn="1"/>
        </p:nvSpPr>
        <p:spPr>
          <a:xfrm>
            <a:off x="1078230" y="2003423"/>
            <a:ext cx="3576082" cy="1857378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314700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DF96815B-4256-4CE0-9FCF-3A2967CF5792}"/>
              </a:ext>
            </a:extLst>
          </p:cNvPr>
          <p:cNvSpPr/>
          <p:nvPr userDrawn="1"/>
        </p:nvSpPr>
        <p:spPr>
          <a:xfrm>
            <a:off x="1092200" y="993775"/>
            <a:ext cx="1036320" cy="936626"/>
          </a:xfrm>
          <a:prstGeom prst="rect">
            <a:avLst/>
          </a:prstGeom>
          <a:solidFill>
            <a:schemeClr val="tx2">
              <a:lumMod val="20000"/>
              <a:lumOff val="80000"/>
              <a:alpha val="2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DB5FC7EB-9809-9909-8D31-7667D27CFE29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11812829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8984" y="497808"/>
            <a:ext cx="5713841" cy="4868609"/>
          </a:xfrm>
        </p:spPr>
        <p:txBody>
          <a:bodyPr rtlCol="0" anchor="ctr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997CAA8-247F-493B-9041-1EB41C0713A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piè di pagina 2">
            <a:extLst>
              <a:ext uri="{FF2B5EF4-FFF2-40B4-BE49-F238E27FC236}">
                <a16:creationId xmlns:a16="http://schemas.microsoft.com/office/drawing/2014/main" id="{F1E388EF-366D-885A-CF06-6BEFE9E1E7F6}"/>
              </a:ext>
            </a:extLst>
          </p:cNvPr>
          <p:cNvSpPr txBox="1">
            <a:spLocks/>
          </p:cNvSpPr>
          <p:nvPr userDrawn="1"/>
        </p:nvSpPr>
        <p:spPr>
          <a:xfrm>
            <a:off x="216130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rtl="0">
              <a:defRPr lang="it-it"/>
            </a:defPPr>
            <a:lvl1pPr marL="0" algn="l" defTabSz="914400" rtl="0" eaLnBrk="1" latinLnBrk="0" hangingPunct="1">
              <a:defRPr sz="900" kern="1200" cap="all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/>
              <a:t>Direttori del Corso – M. De Luca – M.A. Zappa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9543055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84722" y="548355"/>
            <a:ext cx="6054846" cy="634336"/>
          </a:xfrm>
        </p:spPr>
        <p:txBody>
          <a:bodyPr rtlCol="0" anchor="ctr">
            <a:noAutofit/>
          </a:bodyPr>
          <a:lstStyle>
            <a:lvl1pPr>
              <a:lnSpc>
                <a:spcPct val="90000"/>
              </a:lnSpc>
              <a:defRPr sz="36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00833" y="1611313"/>
            <a:ext cx="6072099" cy="3755104"/>
          </a:xfrm>
        </p:spPr>
        <p:txBody>
          <a:bodyPr rtlCol="0" anchor="t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ADCFC264-2C41-457A-9103-DFF5BC066DDD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4654296" cy="58642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7510465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immagine 9">
            <a:extLst>
              <a:ext uri="{FF2B5EF4-FFF2-40B4-BE49-F238E27FC236}">
                <a16:creationId xmlns:a16="http://schemas.microsoft.com/office/drawing/2014/main" id="{4F173117-1383-4956-B947-1EA7A51D0D4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3541486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3068577" y="880375"/>
            <a:ext cx="6054846" cy="634336"/>
          </a:xfrm>
        </p:spPr>
        <p:txBody>
          <a:bodyPr rtlCol="0" anchor="ctr">
            <a:noAutofit/>
          </a:bodyPr>
          <a:lstStyle>
            <a:lvl1pPr algn="ctr">
              <a:lnSpc>
                <a:spcPct val="90000"/>
              </a:lnSpc>
              <a:defRPr sz="3600" b="1" i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BFACEB1B-38C0-4995-A1E2-7B5FD48CA44A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9" name="Rettangolo 18">
            <a:extLst>
              <a:ext uri="{FF2B5EF4-FFF2-40B4-BE49-F238E27FC236}">
                <a16:creationId xmlns:a16="http://schemas.microsoft.com/office/drawing/2014/main" id="{AF446475-024F-4C71-99D3-501468ACAD11}"/>
              </a:ext>
            </a:extLst>
          </p:cNvPr>
          <p:cNvSpPr/>
          <p:nvPr userDrawn="1"/>
        </p:nvSpPr>
        <p:spPr>
          <a:xfrm>
            <a:off x="5577840" y="0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7676028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473373" y="943430"/>
            <a:ext cx="4699452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FDD649FC-C7F2-4966-B125-333FD0271E55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20" name="Rettangolo 19">
            <a:extLst>
              <a:ext uri="{FF2B5EF4-FFF2-40B4-BE49-F238E27FC236}">
                <a16:creationId xmlns:a16="http://schemas.microsoft.com/office/drawing/2014/main" id="{EF73BF96-A07C-4AAA-A37F-65151BD22A70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401277159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arallelogramma 14">
            <a:extLst>
              <a:ext uri="{FF2B5EF4-FFF2-40B4-BE49-F238E27FC236}">
                <a16:creationId xmlns:a16="http://schemas.microsoft.com/office/drawing/2014/main" id="{BA60C70F-7EE5-4927-B922-88B1C47FADB9}"/>
              </a:ext>
            </a:extLst>
          </p:cNvPr>
          <p:cNvSpPr/>
          <p:nvPr userDrawn="1"/>
        </p:nvSpPr>
        <p:spPr>
          <a:xfrm>
            <a:off x="74485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648F6D61-9E88-4632-A0A8-CB2E0CC5DEAF}"/>
              </a:ext>
            </a:extLst>
          </p:cNvPr>
          <p:cNvSpPr/>
          <p:nvPr userDrawn="1"/>
        </p:nvSpPr>
        <p:spPr>
          <a:xfrm>
            <a:off x="4654312" y="507333"/>
            <a:ext cx="7537688" cy="484955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 userDrawn="1"/>
        </p:nvSpPr>
        <p:spPr>
          <a:xfrm>
            <a:off x="16" y="0"/>
            <a:ext cx="4654296" cy="586422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2200" y="1885125"/>
            <a:ext cx="3068833" cy="2093975"/>
          </a:xfrm>
        </p:spPr>
        <p:txBody>
          <a:bodyPr rtlCol="0" anchor="ctr">
            <a:normAutofit/>
          </a:bodyPr>
          <a:lstStyle>
            <a:lvl1pPr>
              <a:lnSpc>
                <a:spcPct val="90000"/>
              </a:lnSpc>
              <a:defRPr sz="4400" b="1" i="0">
                <a:solidFill>
                  <a:srgbClr val="FFFFFF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518529" y="943430"/>
            <a:ext cx="4654296" cy="3977366"/>
          </a:xfrm>
        </p:spPr>
        <p:txBody>
          <a:bodyPr rtlCol="0" anchor="ctr"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12" name="Segnaposto data 1">
            <a:extLst>
              <a:ext uri="{FF2B5EF4-FFF2-40B4-BE49-F238E27FC236}">
                <a16:creationId xmlns:a16="http://schemas.microsoft.com/office/drawing/2014/main" id="{F417C55D-4AE8-427B-A32E-9F54E007E68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34126" y="6446838"/>
            <a:ext cx="258485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5350E5C9-4822-4828-86B2-BB987B3986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3" name="Segnaposto piè di pagina 2">
            <a:extLst>
              <a:ext uri="{FF2B5EF4-FFF2-40B4-BE49-F238E27FC236}">
                <a16:creationId xmlns:a16="http://schemas.microsoft.com/office/drawing/2014/main" id="{8C05871B-E916-40A4-B5E3-65C15F5A4D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4846321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4" name="Segnaposto numero diapositiva 3">
            <a:extLst>
              <a:ext uri="{FF2B5EF4-FFF2-40B4-BE49-F238E27FC236}">
                <a16:creationId xmlns:a16="http://schemas.microsoft.com/office/drawing/2014/main" id="{B45E789F-2E61-4EC0-8973-681625FE51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5670" y="6446838"/>
            <a:ext cx="780010" cy="365125"/>
          </a:xfrm>
        </p:spPr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8" name="Rettangolo 17">
            <a:extLst>
              <a:ext uri="{FF2B5EF4-FFF2-40B4-BE49-F238E27FC236}">
                <a16:creationId xmlns:a16="http://schemas.microsoft.com/office/drawing/2014/main" id="{6127F28F-6C7B-471B-9839-EF88426C1976}"/>
              </a:ext>
            </a:extLst>
          </p:cNvPr>
          <p:cNvSpPr/>
          <p:nvPr userDrawn="1"/>
        </p:nvSpPr>
        <p:spPr>
          <a:xfrm>
            <a:off x="4370251" y="2322780"/>
            <a:ext cx="1348378" cy="121866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49861624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0037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Segnaposto immagine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/>
          </a:solidFill>
        </p:spPr>
        <p:txBody>
          <a:bodyPr lIns="457200" tIns="457200" rtlCol="0"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rtlCol="0" anchor="b">
            <a:noAutofit/>
          </a:bodyPr>
          <a:lstStyle>
            <a:lvl1pPr algn="ctr">
              <a:defRPr sz="4400" b="1">
                <a:solidFill>
                  <a:srgbClr val="FFFFFF"/>
                </a:solidFill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 rtlCol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5A04164A-D1F3-464B-BA5A-A4C4D8F35AD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9" name="Rettangolo 8">
            <a:extLst>
              <a:ext uri="{FF2B5EF4-FFF2-40B4-BE49-F238E27FC236}">
                <a16:creationId xmlns:a16="http://schemas.microsoft.com/office/drawing/2014/main" id="{B4A4DE4A-F8EF-47D5-8C37-A9021C2BB6A3}"/>
              </a:ext>
            </a:extLst>
          </p:cNvPr>
          <p:cNvSpPr/>
          <p:nvPr userDrawn="1"/>
        </p:nvSpPr>
        <p:spPr>
          <a:xfrm>
            <a:off x="3536950" y="4535901"/>
            <a:ext cx="5118100" cy="12566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9869563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9D1554E-7EF2-44AC-BA44-70A2B54D9DB9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556040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arallelogramma 14">
            <a:extLst>
              <a:ext uri="{FF2B5EF4-FFF2-40B4-BE49-F238E27FC236}">
                <a16:creationId xmlns:a16="http://schemas.microsoft.com/office/drawing/2014/main" id="{F5AA8A10-E19C-430B-9D5D-8D12F92BFEC5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12" name="Rettangolo 11">
            <a:extLst>
              <a:ext uri="{FF2B5EF4-FFF2-40B4-BE49-F238E27FC236}">
                <a16:creationId xmlns:a16="http://schemas.microsoft.com/office/drawing/2014/main" id="{A7C93D4F-3003-4D58-9AFB-356A0F800F42}"/>
              </a:ext>
            </a:extLst>
          </p:cNvPr>
          <p:cNvSpPr/>
          <p:nvPr userDrawn="1"/>
        </p:nvSpPr>
        <p:spPr>
          <a:xfrm>
            <a:off x="5060941" y="0"/>
            <a:ext cx="153926" cy="6858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3F388D4-15DF-446A-91AA-72876CD4830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629400" y="758952"/>
            <a:ext cx="4526280" cy="3227514"/>
          </a:xfrm>
        </p:spPr>
        <p:txBody>
          <a:bodyPr rtlCol="0" anchor="b">
            <a:normAutofit/>
          </a:bodyPr>
          <a:lstStyle>
            <a:lvl1pPr algn="l">
              <a:lnSpc>
                <a:spcPct val="90000"/>
              </a:lnSpc>
              <a:defRPr sz="6000" b="1" spc="-50" baseline="0">
                <a:solidFill>
                  <a:srgbClr val="013D61"/>
                </a:solidFill>
                <a:latin typeface="+mn-lt"/>
              </a:defRPr>
            </a:lvl1pPr>
          </a:lstStyle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632171" y="4508500"/>
            <a:ext cx="4526280" cy="1279652"/>
          </a:xfrm>
        </p:spPr>
        <p:txBody>
          <a:bodyPr lIns="91440" rIns="91440" rtlCol="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pPr rtl="0"/>
            <a:r>
              <a:rPr lang="it-IT" noProof="0" dirty="0"/>
              <a:t>Fare clic per modificare lo stile del sottotitolo dello schema</a:t>
            </a:r>
          </a:p>
        </p:txBody>
      </p:sp>
      <p:sp>
        <p:nvSpPr>
          <p:cNvPr id="11" name="Rettangolo 10">
            <a:extLst>
              <a:ext uri="{FF2B5EF4-FFF2-40B4-BE49-F238E27FC236}">
                <a16:creationId xmlns:a16="http://schemas.microsoft.com/office/drawing/2014/main" id="{6D3E1BBA-670B-4CAE-B839-50ADB23DDBC6}"/>
              </a:ext>
            </a:extLst>
          </p:cNvPr>
          <p:cNvSpPr/>
          <p:nvPr userDrawn="1"/>
        </p:nvSpPr>
        <p:spPr>
          <a:xfrm>
            <a:off x="4984836" y="3841"/>
            <a:ext cx="153926" cy="6858000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id="{7B1EF3D6-F267-5A27-D435-C5005BA4AAE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2" b="1411"/>
          <a:stretch/>
        </p:blipFill>
        <p:spPr>
          <a:xfrm>
            <a:off x="0" y="-3841"/>
            <a:ext cx="49848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3938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1346200"/>
            <a:ext cx="2448033" cy="4530725"/>
          </a:xfrm>
        </p:spPr>
        <p:txBody>
          <a:bodyPr vert="eaVert"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92200" y="1346200"/>
            <a:ext cx="7480300" cy="4530723"/>
          </a:xfrm>
        </p:spPr>
        <p:txBody>
          <a:bodyPr vert="eaVert" lIns="45720" tIns="0" rIns="45720" bIns="0"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82CFE1-3316-4B70-89C0-454FCB2AAF53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6B443CC6-CDCA-4595-ADAE-DCB961FF1A8E}"/>
              </a:ext>
            </a:extLst>
          </p:cNvPr>
          <p:cNvSpPr/>
          <p:nvPr userDrawn="1"/>
        </p:nvSpPr>
        <p:spPr>
          <a:xfrm rot="16200000">
            <a:off x="8871481" y="-146580"/>
            <a:ext cx="1036320" cy="132948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9406879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542C42-F0C8-417A-980A-09B6C1CD6C24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0182784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testazione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arallelogramma 14">
            <a:extLst>
              <a:ext uri="{FF2B5EF4-FFF2-40B4-BE49-F238E27FC236}">
                <a16:creationId xmlns:a16="http://schemas.microsoft.com/office/drawing/2014/main" id="{98B82A56-7790-48EC-983D-AB8F703699B2}"/>
              </a:ext>
            </a:extLst>
          </p:cNvPr>
          <p:cNvSpPr/>
          <p:nvPr userDrawn="1"/>
        </p:nvSpPr>
        <p:spPr>
          <a:xfrm>
            <a:off x="7972121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1D72669-6745-4AA0-A173-7F6CEB97CF08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3119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2451099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641599" y="3746500"/>
            <a:ext cx="8331202" cy="1308100"/>
          </a:xfrm>
        </p:spPr>
        <p:txBody>
          <a:bodyPr rtlCol="0" anchor="b" anchorCtr="0">
            <a:noAutofit/>
          </a:bodyPr>
          <a:lstStyle>
            <a:lvl1pPr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26416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7528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596984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Intestazione della sezion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data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081A99FD-A18D-4AC6-92B0-69E29E35743B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1" name="Segnaposto numero diapositiva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12" name="Segnaposto immagine 9">
            <a:extLst>
              <a:ext uri="{FF2B5EF4-FFF2-40B4-BE49-F238E27FC236}">
                <a16:creationId xmlns:a16="http://schemas.microsoft.com/office/drawing/2014/main" id="{E76B772A-7600-4ECE-B5A2-34827D4C710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 rtlCol="0"/>
          <a:lstStyle/>
          <a:p>
            <a:pPr rtl="0"/>
            <a:r>
              <a:rPr lang="it-IT" noProof="0"/>
              <a:t>Fare clic sull'icona per inserire un'immagine</a:t>
            </a:r>
            <a:endParaRPr lang="it-IT" noProof="0" dirty="0"/>
          </a:p>
        </p:txBody>
      </p:sp>
      <p:sp>
        <p:nvSpPr>
          <p:cNvPr id="13" name="Rettangolo 12">
            <a:extLst>
              <a:ext uri="{FF2B5EF4-FFF2-40B4-BE49-F238E27FC236}">
                <a16:creationId xmlns:a16="http://schemas.microsoft.com/office/drawing/2014/main" id="{33820398-8D1F-4543-ABA0-7A67C38769B3}"/>
              </a:ext>
            </a:extLst>
          </p:cNvPr>
          <p:cNvSpPr/>
          <p:nvPr userDrawn="1"/>
        </p:nvSpPr>
        <p:spPr>
          <a:xfrm>
            <a:off x="1735138" y="3568700"/>
            <a:ext cx="8721725" cy="23082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0"/>
            <a:endParaRPr lang="it-IT" sz="1400" noProof="0" dirty="0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30399" y="3746500"/>
            <a:ext cx="8331202" cy="1308100"/>
          </a:xfrm>
        </p:spPr>
        <p:txBody>
          <a:bodyPr rtlCol="0" anchor="b" anchorCtr="0">
            <a:noAutofit/>
          </a:bodyPr>
          <a:lstStyle>
            <a:lvl1pPr algn="ctr">
              <a:lnSpc>
                <a:spcPct val="90000"/>
              </a:lnSpc>
              <a:defRPr sz="48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930400" y="5219700"/>
            <a:ext cx="8331201" cy="586740"/>
          </a:xfrm>
        </p:spPr>
        <p:txBody>
          <a:bodyPr lIns="91440" rIns="91440" rtlCol="0" anchor="t" anchorCtr="0">
            <a:normAutofit/>
          </a:bodyPr>
          <a:lstStyle>
            <a:lvl1pPr marL="0" indent="0" algn="ctr">
              <a:buNone/>
              <a:defRPr sz="2400" cap="all" spc="200" baseline="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14" name="Rettangolo 13">
            <a:extLst>
              <a:ext uri="{FF2B5EF4-FFF2-40B4-BE49-F238E27FC236}">
                <a16:creationId xmlns:a16="http://schemas.microsoft.com/office/drawing/2014/main" id="{45757C57-BBBA-44C6-9A4D-12F5D1E400AA}"/>
              </a:ext>
            </a:extLst>
          </p:cNvPr>
          <p:cNvSpPr/>
          <p:nvPr userDrawn="1"/>
        </p:nvSpPr>
        <p:spPr>
          <a:xfrm>
            <a:off x="3536950" y="3469101"/>
            <a:ext cx="5118100" cy="12566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7664897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olo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3B79944-34CF-4A72-AC1B-909189585767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9" name="Segnaposto piè di pagina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0" name="Segnaposto numero diapositiva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3879728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olo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 algn="l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1186731" y="2958274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rtlCol="0" anchor="ctr">
            <a:noAutofit/>
          </a:bodyPr>
          <a:lstStyle>
            <a:lvl1pPr marL="0" indent="0">
              <a:buNone/>
              <a:defRPr sz="2400" b="1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it-IT" noProof="0"/>
              <a:t>Fare clic per modificare gli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605395" y="2958273"/>
            <a:ext cx="4639736" cy="2910821"/>
          </a:xfrm>
        </p:spPr>
        <p:txBody>
          <a:bodyPr rtlCol="0"/>
          <a:lstStyle/>
          <a:p>
            <a:pPr lvl="0" rtl="0"/>
            <a:r>
              <a:rPr lang="it-IT" noProof="0"/>
              <a:t>Fare clic per modificare gli stili del testo dello schema</a:t>
            </a:r>
          </a:p>
          <a:p>
            <a:pPr lvl="1" rtl="0"/>
            <a:r>
              <a:rPr lang="it-IT" noProof="0"/>
              <a:t>Secondo livello</a:t>
            </a:r>
          </a:p>
          <a:p>
            <a:pPr lvl="2" rtl="0"/>
            <a:r>
              <a:rPr lang="it-IT" noProof="0"/>
              <a:t>Terzo livello</a:t>
            </a:r>
          </a:p>
          <a:p>
            <a:pPr lvl="3" rtl="0"/>
            <a:r>
              <a:rPr lang="it-IT" noProof="0"/>
              <a:t>Quarto livello</a:t>
            </a:r>
          </a:p>
          <a:p>
            <a:pPr lvl="4" rtl="0"/>
            <a:r>
              <a:rPr lang="it-IT" noProof="0"/>
              <a:t>Quinto livello</a:t>
            </a:r>
            <a:endParaRPr lang="it-IT" noProof="0" dirty="0"/>
          </a:p>
        </p:txBody>
      </p:sp>
      <p:sp>
        <p:nvSpPr>
          <p:cNvPr id="2" name="Segnaposto data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AAF3A87-C769-4508-A602-98056DD906C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11" name="Segnaposto piè di pagina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12" name="Segnaposto numero diapositiva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1959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 noProof="0"/>
              <a:t>Fare clic per modificare lo stile del titolo dello schema</a:t>
            </a:r>
            <a:endParaRPr lang="it-IT" noProof="0" dirty="0"/>
          </a:p>
        </p:txBody>
      </p:sp>
      <p:sp>
        <p:nvSpPr>
          <p:cNvPr id="6" name="Segnaposto data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F1DB439-C8A9-45DF-AFF2-9EFA3E72C152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7" name="Segnaposto piè di pagina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8" name="Segnaposto numero diapositiva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3A98EE3D-8CD1-4C3F-BD1C-C98C9596463C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1800130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ttangolo 9">
            <a:extLst>
              <a:ext uri="{FF2B5EF4-FFF2-40B4-BE49-F238E27FC236}">
                <a16:creationId xmlns:a16="http://schemas.microsoft.com/office/drawing/2014/main" id="{DFAB8DF2-5E8E-AAC9-5CFB-04F9609C1AF6}"/>
              </a:ext>
            </a:extLst>
          </p:cNvPr>
          <p:cNvSpPr/>
          <p:nvPr userDrawn="1"/>
        </p:nvSpPr>
        <p:spPr>
          <a:xfrm rot="16200000">
            <a:off x="6073140" y="60104"/>
            <a:ext cx="45719" cy="12192000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90775C3D-C100-72AE-04FB-C04AC0D7DE43}"/>
              </a:ext>
            </a:extLst>
          </p:cNvPr>
          <p:cNvSpPr/>
          <p:nvPr userDrawn="1"/>
        </p:nvSpPr>
        <p:spPr>
          <a:xfrm>
            <a:off x="0" y="6174807"/>
            <a:ext cx="12192000" cy="683193"/>
          </a:xfrm>
          <a:prstGeom prst="rect">
            <a:avLst/>
          </a:prstGeom>
          <a:solidFill>
            <a:srgbClr val="113F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Parallelogramma 14">
            <a:extLst>
              <a:ext uri="{FF2B5EF4-FFF2-40B4-BE49-F238E27FC236}">
                <a16:creationId xmlns:a16="http://schemas.microsoft.com/office/drawing/2014/main" id="{AF082EE3-41AA-4817-A1CC-C33DDB8F675F}"/>
              </a:ext>
            </a:extLst>
          </p:cNvPr>
          <p:cNvSpPr/>
          <p:nvPr userDrawn="1"/>
        </p:nvSpPr>
        <p:spPr>
          <a:xfrm>
            <a:off x="4434494" y="-124691"/>
            <a:ext cx="2857500" cy="6299498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5E029AD-6703-A540-841D-BE7462E7B0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74807"/>
            <a:ext cx="3707476" cy="683193"/>
          </a:xfrm>
          <a:prstGeom prst="rect">
            <a:avLst/>
          </a:prstGeom>
        </p:spPr>
      </p:pic>
      <p:sp>
        <p:nvSpPr>
          <p:cNvPr id="9" name="Rettangolo 8">
            <a:extLst>
              <a:ext uri="{FF2B5EF4-FFF2-40B4-BE49-F238E27FC236}">
                <a16:creationId xmlns:a16="http://schemas.microsoft.com/office/drawing/2014/main" id="{D1867750-EA89-EFEA-40CB-4FA8E18FEF5A}"/>
              </a:ext>
            </a:extLst>
          </p:cNvPr>
          <p:cNvSpPr/>
          <p:nvPr userDrawn="1"/>
        </p:nvSpPr>
        <p:spPr>
          <a:xfrm rot="16200000">
            <a:off x="6073140" y="76728"/>
            <a:ext cx="45719" cy="12191999"/>
          </a:xfrm>
          <a:prstGeom prst="rect">
            <a:avLst/>
          </a:prstGeom>
          <a:solidFill>
            <a:srgbClr val="00AC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3010507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arallelogramma 14">
            <a:extLst>
              <a:ext uri="{FF2B5EF4-FFF2-40B4-BE49-F238E27FC236}">
                <a16:creationId xmlns:a16="http://schemas.microsoft.com/office/drawing/2014/main" id="{D20796F3-5674-4AF5-9623-575731F82E52}"/>
              </a:ext>
            </a:extLst>
          </p:cNvPr>
          <p:cNvSpPr/>
          <p:nvPr userDrawn="1"/>
        </p:nvSpPr>
        <p:spPr>
          <a:xfrm>
            <a:off x="4667250" y="0"/>
            <a:ext cx="2857500" cy="6858000"/>
          </a:xfrm>
          <a:prstGeom prst="parallelogram">
            <a:avLst>
              <a:gd name="adj" fmla="val 0"/>
            </a:avLst>
          </a:prstGeom>
          <a:solidFill>
            <a:schemeClr val="bg1">
              <a:lumMod val="95000"/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rtl="0"/>
            <a:endParaRPr lang="it-IT" noProof="0" dirty="0"/>
          </a:p>
        </p:txBody>
      </p:sp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it-IT" noProof="0" dirty="0"/>
              <a:t>Fare clic per modificare lo stile del titolo dello schema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1216548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 rtl="0"/>
            <a:r>
              <a:rPr lang="it-IT" noProof="0" dirty="0"/>
              <a:t>Fare clic per modificare gli stili del testo dello schema</a:t>
            </a:r>
          </a:p>
          <a:p>
            <a:pPr lvl="1" rtl="0"/>
            <a:r>
              <a:rPr lang="it-IT" noProof="0" dirty="0"/>
              <a:t>Secondo livello</a:t>
            </a:r>
          </a:p>
          <a:p>
            <a:pPr lvl="2" rtl="0"/>
            <a:r>
              <a:rPr lang="it-IT" noProof="0" dirty="0"/>
              <a:t>Terzo livello</a:t>
            </a:r>
          </a:p>
          <a:p>
            <a:pPr lvl="3" rtl="0"/>
            <a:r>
              <a:rPr lang="it-IT" noProof="0" dirty="0"/>
              <a:t>Quarto livello</a:t>
            </a:r>
          </a:p>
          <a:p>
            <a:pPr lvl="4" rtl="0"/>
            <a:r>
              <a:rPr lang="it-IT" noProof="0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68341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2CA46E8E-89D0-493E-ABBF-B63A9C819C41}" type="datetime1">
              <a:rPr lang="it-IT" noProof="0" smtClean="0"/>
              <a:t>08/05/2025</a:t>
            </a:fld>
            <a:endParaRPr lang="it-IT" noProof="0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48463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r>
              <a:rPr lang="it-IT" noProof="0" dirty="0"/>
              <a:t>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10375670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rtl="0"/>
            <a:fld id="{3A98EE3D-8CD1-4C3F-BD1C-C98C9596463C}" type="slidenum">
              <a:rPr lang="it-IT" noProof="0" smtClean="0"/>
              <a:pPr/>
              <a:t>‹N›</a:t>
            </a:fld>
            <a:endParaRPr lang="it-IT" noProof="0" dirty="0"/>
          </a:p>
        </p:txBody>
      </p:sp>
      <p:sp>
        <p:nvSpPr>
          <p:cNvPr id="8" name="Rettangolo 7">
            <a:extLst>
              <a:ext uri="{FF2B5EF4-FFF2-40B4-BE49-F238E27FC236}">
                <a16:creationId xmlns:a16="http://schemas.microsoft.com/office/drawing/2014/main" id="{0F25E55C-1C16-46C6-B789-A4B2BCEF8F86}"/>
              </a:ext>
            </a:extLst>
          </p:cNvPr>
          <p:cNvSpPr/>
          <p:nvPr userDrawn="1"/>
        </p:nvSpPr>
        <p:spPr>
          <a:xfrm>
            <a:off x="0" y="1011981"/>
            <a:ext cx="1036320" cy="6858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1690285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18" r:id="rId2"/>
    <p:sldLayoutId id="2147483707" r:id="rId3"/>
    <p:sldLayoutId id="2147483708" r:id="rId4"/>
    <p:sldLayoutId id="2147483719" r:id="rId5"/>
    <p:sldLayoutId id="2147483709" r:id="rId6"/>
    <p:sldLayoutId id="2147483716" r:id="rId7"/>
    <p:sldLayoutId id="2147483710" r:id="rId8"/>
    <p:sldLayoutId id="2147483711" r:id="rId9"/>
    <p:sldLayoutId id="2147483712" r:id="rId10"/>
    <p:sldLayoutId id="2147483727" r:id="rId11"/>
    <p:sldLayoutId id="2147483720" r:id="rId12"/>
    <p:sldLayoutId id="2147483721" r:id="rId13"/>
    <p:sldLayoutId id="2147483725" r:id="rId14"/>
    <p:sldLayoutId id="2147483726" r:id="rId15"/>
    <p:sldLayoutId id="2147483722" r:id="rId16"/>
    <p:sldLayoutId id="2147483723" r:id="rId17"/>
    <p:sldLayoutId id="2147483715" r:id="rId18"/>
    <p:sldLayoutId id="2147483713" r:id="rId19"/>
    <p:sldLayoutId id="2147483714" r:id="rId20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n-lt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10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Wingdings" panose="05000000000000000000" pitchFamily="2" charset="2"/>
        <a:buChar char="§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" panose="05000000000000000000" pitchFamily="2" charset="2"/>
        <a:buChar char="§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87" userDrawn="1">
          <p15:clr>
            <a:srgbClr val="F26B43"/>
          </p15:clr>
        </p15:guide>
        <p15:guide id="2" pos="688" userDrawn="1">
          <p15:clr>
            <a:srgbClr val="F26B43"/>
          </p15:clr>
        </p15:guide>
        <p15:guide id="3" pos="7038" userDrawn="1">
          <p15:clr>
            <a:srgbClr val="F26B43"/>
          </p15:clr>
        </p15:guide>
        <p15:guide id="4" orient="horz" pos="3702" userDrawn="1">
          <p15:clr>
            <a:srgbClr val="F26B43"/>
          </p15:clr>
        </p15:guide>
        <p15:guide id="5" orient="horz" pos="4065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632171" y="0"/>
            <a:ext cx="4526280" cy="3227514"/>
          </a:xfrm>
        </p:spPr>
        <p:txBody>
          <a:bodyPr>
            <a:noAutofit/>
          </a:bodyPr>
          <a:lstStyle/>
          <a:p>
            <a:r>
              <a:rPr lang="it-IT" sz="4800" dirty="0"/>
              <a:t>CASI CLINICI IN CHIRURGIA ROBOTICA</a:t>
            </a:r>
          </a:p>
        </p:txBody>
      </p:sp>
      <p:sp>
        <p:nvSpPr>
          <p:cNvPr id="4" name="Sottotitolo 3">
            <a:extLst>
              <a:ext uri="{FF2B5EF4-FFF2-40B4-BE49-F238E27FC236}">
                <a16:creationId xmlns:a16="http://schemas.microsoft.com/office/drawing/2014/main" id="{91A9603A-D223-47EF-B35B-86424F3280C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/>
          </a:bodyPr>
          <a:lstStyle/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Carlo Nagliati</a:t>
            </a:r>
          </a:p>
          <a:p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SS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Obesity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</a:t>
            </a:r>
            <a:r>
              <a:rPr lang="it-IT" sz="2800" b="1" dirty="0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it-IT" sz="2800" b="1" dirty="0" err="1">
                <a:solidFill>
                  <a:srgbClr val="00ACB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gorizia</a:t>
            </a:r>
            <a:endParaRPr lang="it-IT" sz="2800" b="1" dirty="0">
              <a:solidFill>
                <a:srgbClr val="00ACB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71150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6031685" cy="64940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TC addome: </a:t>
            </a:r>
            <a:r>
              <a:rPr lang="it-IT" dirty="0"/>
              <a:t>«</a:t>
            </a:r>
            <a:r>
              <a:rPr lang="it-IT" b="1" i="1" u="sng" dirty="0"/>
              <a:t>dilatazione dell'ansa biliare mentre l'ansa alimentare appare collabita.</a:t>
            </a:r>
            <a:r>
              <a:rPr lang="it-IT" i="1" dirty="0"/>
              <a:t> […] Il mezzo di contrasto iodato per </a:t>
            </a:r>
            <a:r>
              <a:rPr lang="it-IT" i="1" dirty="0" err="1"/>
              <a:t>os</a:t>
            </a:r>
            <a:r>
              <a:rPr lang="it-IT" i="1" dirty="0"/>
              <a:t> si apprezza unicamente nella cavità gastrica per l'impossibilità del paziente di assumere una posizione ortogonale […] non sono apprezzabili immagini di raccolte in cavità addominale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690F2717-933B-4E98-B6B8-A0CF2FA06C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2303" y="2114026"/>
            <a:ext cx="3719246" cy="37289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864158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174136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u="sng" dirty="0"/>
              <a:t>Laparoscopia esplorativa</a:t>
            </a:r>
          </a:p>
          <a:p>
            <a:r>
              <a:rPr lang="it-IT" sz="2800" dirty="0" err="1"/>
              <a:t>Riconfezionamento</a:t>
            </a:r>
            <a:r>
              <a:rPr lang="it-IT" sz="2800" dirty="0"/>
              <a:t> </a:t>
            </a:r>
            <a:r>
              <a:rPr lang="it-IT" sz="2800" dirty="0" err="1"/>
              <a:t>entero-entero</a:t>
            </a:r>
            <a:r>
              <a:rPr lang="it-IT" sz="2800" dirty="0"/>
              <a:t> anastomosi ed evacuazione di </a:t>
            </a:r>
            <a:r>
              <a:rPr lang="it-IT" sz="2800" dirty="0" err="1"/>
              <a:t>emobezoar</a:t>
            </a:r>
            <a:endParaRPr lang="it-IT" sz="2800" dirty="0"/>
          </a:p>
          <a:p>
            <a:endParaRPr lang="it-IT" sz="2800" dirty="0"/>
          </a:p>
          <a:p>
            <a:r>
              <a:rPr lang="it-IT" dirty="0"/>
              <a:t>«</a:t>
            </a:r>
            <a:r>
              <a:rPr lang="it-IT" b="1" i="1" u="sng" dirty="0"/>
              <a:t>ansa biliare ectasica fino alla anastomosi a </a:t>
            </a:r>
            <a:r>
              <a:rPr lang="it-IT" b="1" i="1" u="sng" dirty="0" err="1"/>
              <a:t>pie'</a:t>
            </a:r>
            <a:r>
              <a:rPr lang="it-IT" b="1" i="1" u="sng" dirty="0"/>
              <a:t> d'ansa</a:t>
            </a:r>
            <a:r>
              <a:rPr lang="it-IT" i="1" dirty="0"/>
              <a:t>. Sezione della sutura dello strato anteriore della stessa ed apertura della anastomosi. Evidente </a:t>
            </a:r>
            <a:r>
              <a:rPr lang="it-IT" b="1" i="1" u="sng" dirty="0"/>
              <a:t>voluminoso </a:t>
            </a:r>
            <a:r>
              <a:rPr lang="it-IT" b="1" i="1" u="sng" dirty="0" err="1"/>
              <a:t>emobezoar</a:t>
            </a:r>
            <a:r>
              <a:rPr lang="it-IT" b="1" i="1" u="sng" dirty="0"/>
              <a:t> che viene lisato ed aspirato</a:t>
            </a:r>
            <a:r>
              <a:rPr lang="it-IT" i="1" dirty="0"/>
              <a:t>. […] Ulteriore enterotomia sull'ansa biliare a monte del complesso </a:t>
            </a:r>
            <a:r>
              <a:rPr lang="it-IT" i="1" dirty="0" err="1"/>
              <a:t>anastomostico</a:t>
            </a:r>
            <a:r>
              <a:rPr lang="it-IT" i="1" dirty="0"/>
              <a:t>, fuoriuscita di abbondante quantità di coaguli.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33605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IV gg </a:t>
            </a:r>
            <a:r>
              <a:rPr lang="it-IT" sz="2800" dirty="0" err="1"/>
              <a:t>postop</a:t>
            </a:r>
            <a:r>
              <a:rPr lang="it-IT" sz="2800" dirty="0"/>
              <a:t>, ICU</a:t>
            </a:r>
          </a:p>
          <a:p>
            <a:endParaRPr lang="it-IT" sz="2800" dirty="0"/>
          </a:p>
          <a:p>
            <a:r>
              <a:rPr lang="it-IT" sz="2800" dirty="0"/>
              <a:t>Drenaggi addominali biliari</a:t>
            </a:r>
          </a:p>
          <a:p>
            <a:endParaRPr lang="it-IT" sz="2800" dirty="0"/>
          </a:p>
          <a:p>
            <a:r>
              <a:rPr lang="it-IT" dirty="0"/>
              <a:t>«</a:t>
            </a:r>
            <a:r>
              <a:rPr lang="it-IT" b="1" i="1" dirty="0" err="1"/>
              <a:t>Tc</a:t>
            </a:r>
            <a:r>
              <a:rPr lang="it-IT" b="1" i="1" dirty="0"/>
              <a:t> addome mdc nel corso della notte </a:t>
            </a:r>
            <a:r>
              <a:rPr lang="it-IT" i="1" dirty="0"/>
              <a:t>per dolore acuto epigastrico, grave ipotensione con anemizzazione e necessità avvio supporto amminico con noradrenalina, </a:t>
            </a:r>
            <a:r>
              <a:rPr lang="it-IT" b="1" i="1" dirty="0"/>
              <a:t>esame che non ha evidenziato apprezzabili segni di sanguinamento in atto</a:t>
            </a:r>
            <a:r>
              <a:rPr lang="it-IT" i="1" dirty="0"/>
              <a:t>. In data odierna emodinamica sostenuta da minimo supporto aminico, pz lievemente tachicardica 107 bpm, PA 120/66 </a:t>
            </a:r>
            <a:r>
              <a:rPr lang="it-IT" i="1" dirty="0" err="1"/>
              <a:t>mh</a:t>
            </a:r>
            <a:r>
              <a:rPr lang="it-IT" i="1" dirty="0"/>
              <a:t> Hg. Drenaggio destro ematico vecchio, sinistro siero-ematico vecchio. SNG con tracce di blu di metilene.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0733634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u="sng" dirty="0"/>
              <a:t>Laparoscopia/laparotomia esplorativa</a:t>
            </a:r>
          </a:p>
          <a:p>
            <a:r>
              <a:rPr lang="it-IT" sz="2800" dirty="0"/>
              <a:t>Revisione complesso anastomotico</a:t>
            </a:r>
          </a:p>
          <a:p>
            <a:endParaRPr lang="it-IT" sz="2800" dirty="0"/>
          </a:p>
          <a:p>
            <a:r>
              <a:rPr lang="it-IT" dirty="0"/>
              <a:t>«</a:t>
            </a:r>
            <a:r>
              <a:rPr lang="it-IT" i="1" dirty="0"/>
              <a:t> </a:t>
            </a:r>
            <a:r>
              <a:rPr lang="it-IT" b="1" i="1" dirty="0"/>
              <a:t>materiale biliare  a livello epigastrico, periepatico e perisplenico</a:t>
            </a:r>
            <a:r>
              <a:rPr lang="it-IT" i="1" dirty="0"/>
              <a:t>. […] Si esplorano le pregresse anastomosi e la rima di sezione dello stomaco escluso, </a:t>
            </a:r>
            <a:r>
              <a:rPr lang="it-IT" b="1" i="1" dirty="0"/>
              <a:t>senza evidenziare soluzioni di continuo</a:t>
            </a:r>
            <a:r>
              <a:rPr lang="it-IT" i="1" dirty="0"/>
              <a:t>. Viene scorso il tenue a livello di ansa biliare e ansa alimentare in assenza di soluzioni di continuo. Si procede a </a:t>
            </a:r>
            <a:r>
              <a:rPr lang="it-IT" b="1" i="1" dirty="0"/>
              <a:t>endoscopia intraoperatoria</a:t>
            </a:r>
            <a:r>
              <a:rPr lang="it-IT" i="1" dirty="0"/>
              <a:t>, che non evidenzia anomalie a livello di </a:t>
            </a:r>
            <a:r>
              <a:rPr lang="it-IT" i="1" dirty="0" err="1"/>
              <a:t>pouch</a:t>
            </a:r>
            <a:r>
              <a:rPr lang="it-IT" i="1" dirty="0"/>
              <a:t> gastrica e ansa alimentare, dove non si reperta materiale biliare.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603794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u="sng" dirty="0"/>
              <a:t>Laparoscopia/laparotomia esplorativa</a:t>
            </a:r>
          </a:p>
          <a:p>
            <a:r>
              <a:rPr lang="it-IT" sz="2800" dirty="0"/>
              <a:t>Revisione complesso anastomotico</a:t>
            </a:r>
          </a:p>
          <a:p>
            <a:endParaRPr lang="it-IT" sz="2800" dirty="0"/>
          </a:p>
          <a:p>
            <a:r>
              <a:rPr lang="it-IT" dirty="0"/>
              <a:t>« </a:t>
            </a:r>
            <a:r>
              <a:rPr lang="it-IT" i="1" dirty="0"/>
              <a:t>In assenza di fonti di contaminazione biliare, si propende per </a:t>
            </a:r>
            <a:r>
              <a:rPr lang="it-IT" b="1" i="1" dirty="0"/>
              <a:t>laparotomia esplorativa</a:t>
            </a:r>
            <a:r>
              <a:rPr lang="it-IT" i="1" dirty="0"/>
              <a:t>.</a:t>
            </a:r>
          </a:p>
          <a:p>
            <a:r>
              <a:rPr lang="it-IT" i="1" dirty="0"/>
              <a:t>Ulteriore esplorazione del </a:t>
            </a:r>
            <a:r>
              <a:rPr lang="it-IT" i="1" dirty="0" err="1"/>
              <a:t>copmplesso</a:t>
            </a:r>
            <a:r>
              <a:rPr lang="it-IT" i="1" dirty="0"/>
              <a:t> </a:t>
            </a:r>
            <a:r>
              <a:rPr lang="it-IT" i="1" dirty="0" err="1"/>
              <a:t>anastomostico</a:t>
            </a:r>
            <a:r>
              <a:rPr lang="it-IT" i="1" dirty="0"/>
              <a:t> e del tenue nella sua interezza. Non lesioni evidenti. si procede a </a:t>
            </a:r>
            <a:r>
              <a:rPr lang="it-IT" b="1" i="1" dirty="0" err="1"/>
              <a:t>sovraggitto</a:t>
            </a:r>
            <a:r>
              <a:rPr lang="it-IT" b="1" i="1" dirty="0"/>
              <a:t> introflettente delle rime di sutura meccanica e della pregressa enterotomia</a:t>
            </a:r>
            <a:r>
              <a:rPr lang="it-IT" i="1" dirty="0"/>
              <a:t>. 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5645818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0631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V gg </a:t>
            </a:r>
            <a:r>
              <a:rPr lang="it-IT" sz="2800" dirty="0" err="1"/>
              <a:t>postop</a:t>
            </a:r>
            <a:r>
              <a:rPr lang="it-IT" sz="2800" dirty="0"/>
              <a:t>, ICU</a:t>
            </a:r>
          </a:p>
          <a:p>
            <a:endParaRPr lang="it-IT" b="1" dirty="0"/>
          </a:p>
          <a:p>
            <a:r>
              <a:rPr lang="it-IT" i="1" dirty="0"/>
              <a:t>« ore 14:30</a:t>
            </a:r>
          </a:p>
          <a:p>
            <a:r>
              <a:rPr lang="it-IT" b="1" i="1" dirty="0"/>
              <a:t>Drenaggio destro virato in senso biliare</a:t>
            </a:r>
            <a:r>
              <a:rPr lang="it-IT" i="1" dirty="0"/>
              <a:t>, al momento verosimile bassa portata.</a:t>
            </a:r>
          </a:p>
          <a:p>
            <a:r>
              <a:rPr lang="it-IT" i="1" dirty="0"/>
              <a:t>Quadro generale stabile. </a:t>
            </a:r>
          </a:p>
          <a:p>
            <a:r>
              <a:rPr lang="it-IT" i="1" dirty="0"/>
              <a:t>Si richiede dosaggio bilirubina amilasi e monitoraggio output.</a:t>
            </a:r>
          </a:p>
          <a:p>
            <a:r>
              <a:rPr lang="it-IT" i="1" dirty="0"/>
              <a:t>Al momento trattamento conservativo e monitoraggio. </a:t>
            </a:r>
            <a:r>
              <a:rPr lang="it-IT" dirty="0"/>
              <a:t>»</a:t>
            </a:r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2337868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endParaRPr lang="it-IT" b="1" dirty="0"/>
          </a:p>
          <a:p>
            <a:r>
              <a:rPr lang="it-IT" dirty="0"/>
              <a:t>Successivo decorso regolare, estubata, trasferita in Reparto</a:t>
            </a:r>
          </a:p>
          <a:p>
            <a:r>
              <a:rPr lang="it-IT" dirty="0"/>
              <a:t>Trattamento antibiotico-antimicotico protratto, graduale ripresa alimentazione </a:t>
            </a:r>
          </a:p>
          <a:p>
            <a:endParaRPr lang="it-IT" dirty="0"/>
          </a:p>
          <a:p>
            <a:r>
              <a:rPr lang="it-IT" dirty="0"/>
              <a:t>TC addome controllo: «</a:t>
            </a:r>
            <a:r>
              <a:rPr lang="it-IT" b="1" i="1" dirty="0"/>
              <a:t>Comparse due raccolte liquide</a:t>
            </a:r>
            <a:r>
              <a:rPr lang="it-IT" i="1" dirty="0"/>
              <a:t>, con componenti aeree al loro interno, </a:t>
            </a:r>
            <a:r>
              <a:rPr lang="it-IT" b="1" i="1" dirty="0"/>
              <a:t>entrambe a ridosso del primo tubo di drenaggio </a:t>
            </a:r>
            <a:r>
              <a:rPr lang="it-IT" i="1" dirty="0"/>
              <a:t>sopradescritto, di cui la maggiore in sede sottodiaframmatica-periepatica, </a:t>
            </a:r>
            <a:r>
              <a:rPr lang="it-IT" b="1" i="1" dirty="0"/>
              <a:t>a ridosso del margine anteriore del lobo epatico </a:t>
            </a:r>
            <a:r>
              <a:rPr lang="it-IT" b="1" i="1" dirty="0" err="1"/>
              <a:t>sn</a:t>
            </a:r>
            <a:r>
              <a:rPr lang="it-IT" b="1" i="1" dirty="0"/>
              <a:t> </a:t>
            </a:r>
            <a:r>
              <a:rPr lang="it-IT" i="1" dirty="0"/>
              <a:t>(diametri di circa 80 x 44 x 15 mm), l'altra a ridosso </a:t>
            </a:r>
            <a:r>
              <a:rPr lang="it-IT" b="1" i="1" dirty="0"/>
              <a:t>del piano muscolare della parete addominale anteriore</a:t>
            </a:r>
            <a:r>
              <a:rPr lang="it-IT" i="1" dirty="0"/>
              <a:t>, in sede paraombelicale dx (diametri di circa 64 x36 x 16 mm).</a:t>
            </a:r>
            <a:r>
              <a:rPr lang="it-IT" dirty="0"/>
              <a:t>»</a:t>
            </a:r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7413067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XVI gg </a:t>
            </a:r>
            <a:r>
              <a:rPr lang="it-IT" sz="2800" dirty="0" err="1"/>
              <a:t>postop</a:t>
            </a:r>
            <a:r>
              <a:rPr lang="it-IT" sz="2800" dirty="0"/>
              <a:t> </a:t>
            </a:r>
            <a:r>
              <a:rPr lang="it-IT" dirty="0"/>
              <a:t>(15/11/2024)</a:t>
            </a:r>
          </a:p>
          <a:p>
            <a:r>
              <a:rPr lang="it-IT" dirty="0"/>
              <a:t>Scarso output (biliare) da drenaggio residuo e dalla ferita </a:t>
            </a:r>
          </a:p>
          <a:p>
            <a:endParaRPr lang="it-IT" sz="2800" dirty="0"/>
          </a:p>
          <a:p>
            <a:r>
              <a:rPr lang="it-IT" sz="2800" dirty="0"/>
              <a:t>Dimessa.</a:t>
            </a:r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155794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1291582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Drenaggio progressivamente ritirato, trattamento PICO della ferita </a:t>
            </a:r>
          </a:p>
          <a:p>
            <a:endParaRPr lang="it-IT" dirty="0"/>
          </a:p>
          <a:p>
            <a:r>
              <a:rPr lang="it-IT" dirty="0"/>
              <a:t>31/01/2025</a:t>
            </a:r>
          </a:p>
          <a:p>
            <a:r>
              <a:rPr lang="it-IT" dirty="0"/>
              <a:t>«</a:t>
            </a:r>
            <a:r>
              <a:rPr lang="it-IT" i="1" dirty="0"/>
              <a:t>Esiti di RYGB revisionale con duplice revisione chirurgica e successiva infezione/deiscenza di ferita cutanea giunta a risoluzione</a:t>
            </a:r>
            <a:r>
              <a:rPr lang="it-IT" dirty="0"/>
              <a:t>»</a:t>
            </a:r>
          </a:p>
          <a:p>
            <a:endParaRPr lang="it-IT" b="1" dirty="0"/>
          </a:p>
          <a:p>
            <a:endParaRPr lang="it-IT" dirty="0"/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57715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0" y="453004"/>
            <a:ext cx="11291582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Drenaggio progressivamente ritirato, trattamento PICO della ferita </a:t>
            </a:r>
          </a:p>
          <a:p>
            <a:endParaRPr lang="it-IT" dirty="0"/>
          </a:p>
          <a:p>
            <a:r>
              <a:rPr lang="it-IT" dirty="0"/>
              <a:t>31/01/2025</a:t>
            </a:r>
          </a:p>
          <a:p>
            <a:r>
              <a:rPr lang="it-IT" dirty="0"/>
              <a:t>«</a:t>
            </a:r>
            <a:r>
              <a:rPr lang="it-IT" i="1" dirty="0"/>
              <a:t>Esiti di RYGB revisionale con duplice revisione chirurgica e successiva infezione/deiscenza di ferita cutanea giunta a risoluzione</a:t>
            </a:r>
            <a:r>
              <a:rPr lang="it-IT" dirty="0"/>
              <a:t>»</a:t>
            </a:r>
          </a:p>
          <a:p>
            <a:endParaRPr lang="it-IT" dirty="0"/>
          </a:p>
          <a:p>
            <a:r>
              <a:rPr lang="it-IT" b="1" dirty="0"/>
              <a:t>27/02/2025</a:t>
            </a:r>
          </a:p>
          <a:p>
            <a:r>
              <a:rPr lang="it-IT" b="1" dirty="0"/>
              <a:t>Accesso in PS per dolore addominale e febbre</a:t>
            </a:r>
          </a:p>
          <a:p>
            <a:endParaRPr lang="it-IT" dirty="0"/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048436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i="1" dirty="0"/>
              <a:t>Andiamo sul facile…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endParaRPr lang="it-IT" sz="2800" dirty="0"/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dirty="0"/>
              <a:t>OSAS</a:t>
            </a:r>
          </a:p>
          <a:p>
            <a:r>
              <a:rPr lang="it-IT" sz="2800" dirty="0"/>
              <a:t>Esofagite LA-B</a:t>
            </a:r>
          </a:p>
        </p:txBody>
      </p:sp>
    </p:spTree>
    <p:extLst>
      <p:ext uri="{BB962C8B-B14F-4D97-AF65-F5344CB8AC3E}">
        <p14:creationId xmlns:p14="http://schemas.microsoft.com/office/powerpoint/2010/main" val="221225939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73152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27/02/2025</a:t>
            </a:r>
          </a:p>
          <a:p>
            <a:r>
              <a:rPr lang="it-IT" dirty="0"/>
              <a:t>Accesso in PS per dolore addominale e febbre</a:t>
            </a:r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i="1" dirty="0"/>
              <a:t>si segnala supero-anteriormente all'</a:t>
            </a:r>
            <a:r>
              <a:rPr lang="it-IT" b="1" i="1" dirty="0"/>
              <a:t>anastomosi chirurgica </a:t>
            </a:r>
            <a:r>
              <a:rPr lang="it-IT" i="1" dirty="0"/>
              <a:t>in sede epigastrica </a:t>
            </a:r>
            <a:r>
              <a:rPr lang="it-IT" b="1" i="1" u="sng" dirty="0"/>
              <a:t>ampia soluzione di continuo</a:t>
            </a:r>
            <a:r>
              <a:rPr lang="it-IT" b="1" i="1" dirty="0"/>
              <a:t> </a:t>
            </a:r>
            <a:r>
              <a:rPr lang="it-IT" i="1" dirty="0"/>
              <a:t>con presenza di </a:t>
            </a:r>
            <a:r>
              <a:rPr lang="it-IT" b="1" i="1" dirty="0"/>
              <a:t>raccolta saccata </a:t>
            </a:r>
            <a:r>
              <a:rPr lang="it-IT" i="1" dirty="0"/>
              <a:t>a contenuto misto, sia fluido sia aereo, di circa 30 x 33 mm. 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DC952F3-31FD-4726-9805-C8B87B70929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6195" y="2197916"/>
            <a:ext cx="3818881" cy="360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2352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43590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27/02/2025</a:t>
            </a:r>
          </a:p>
          <a:p>
            <a:endParaRPr lang="it-IT" dirty="0"/>
          </a:p>
          <a:p>
            <a:r>
              <a:rPr lang="it-IT" dirty="0"/>
              <a:t>EGDS «</a:t>
            </a:r>
            <a:r>
              <a:rPr lang="it-IT" i="1" dirty="0"/>
              <a:t>Residuo gastrico come da intervento di by pass (esiti di chirurgia </a:t>
            </a:r>
            <a:r>
              <a:rPr lang="it-IT" i="1" dirty="0" err="1"/>
              <a:t>bariatrica</a:t>
            </a:r>
            <a:r>
              <a:rPr lang="it-IT" i="1" dirty="0"/>
              <a:t>), sostanzialmente regolare. </a:t>
            </a:r>
            <a:r>
              <a:rPr lang="it-IT" b="1" i="1" dirty="0"/>
              <a:t>In corrispondenza dell'anastomosi gastro-digiunale è presente </a:t>
            </a:r>
            <a:r>
              <a:rPr lang="it-IT" b="1" i="1" u="sng" dirty="0"/>
              <a:t>soluzione di continuo</a:t>
            </a:r>
            <a:r>
              <a:rPr lang="it-IT" b="1" i="1" dirty="0"/>
              <a:t> che comunica con cavità </a:t>
            </a:r>
            <a:r>
              <a:rPr lang="it-IT" b="1" i="1" dirty="0" err="1"/>
              <a:t>extraviscerale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3944481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435904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03/03/2025</a:t>
            </a:r>
          </a:p>
          <a:p>
            <a:endParaRPr lang="it-IT" dirty="0"/>
          </a:p>
          <a:p>
            <a:r>
              <a:rPr lang="it-IT" dirty="0"/>
              <a:t>EGDS «</a:t>
            </a:r>
            <a:r>
              <a:rPr lang="it-IT" i="1" dirty="0"/>
              <a:t>a livello dell'anastomosi </a:t>
            </a:r>
            <a:r>
              <a:rPr lang="it-IT" i="1" dirty="0" err="1"/>
              <a:t>gastrodigiunale</a:t>
            </a:r>
            <a:r>
              <a:rPr lang="it-IT" i="1" dirty="0"/>
              <a:t> si evidenzia ampia cavità. </a:t>
            </a:r>
          </a:p>
          <a:p>
            <a:r>
              <a:rPr lang="it-IT" b="1" i="1" dirty="0"/>
              <a:t>Si posiziona pertanto </a:t>
            </a:r>
            <a:r>
              <a:rPr lang="it-IT" b="1" i="1" u="sng" dirty="0"/>
              <a:t>doppio </a:t>
            </a:r>
            <a:r>
              <a:rPr lang="it-IT" b="1" i="1" u="sng" dirty="0" err="1"/>
              <a:t>pig</a:t>
            </a:r>
            <a:r>
              <a:rPr lang="it-IT" b="1" i="1" u="sng" dirty="0"/>
              <a:t> </a:t>
            </a:r>
            <a:r>
              <a:rPr lang="it-IT" b="1" i="1" u="sng" dirty="0" err="1"/>
              <a:t>tail</a:t>
            </a:r>
            <a:r>
              <a:rPr lang="it-IT" b="1" i="1" u="sng" dirty="0"/>
              <a:t> </a:t>
            </a:r>
            <a:r>
              <a:rPr lang="it-IT" b="1" i="1" dirty="0"/>
              <a:t>tra l'ansa anastomizzata ed il moncone gastrico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F39AE5D9-0DFA-4A59-88CF-D9639B0EF91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565405">
            <a:off x="9234881" y="3222153"/>
            <a:ext cx="2286000" cy="228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660122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435904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08/04/2025</a:t>
            </a:r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i="1" dirty="0"/>
              <a:t>sempre evidente la presenza di una </a:t>
            </a:r>
            <a:r>
              <a:rPr lang="it-IT" b="1" i="1" dirty="0"/>
              <a:t>raccolta </a:t>
            </a:r>
            <a:r>
              <a:rPr lang="it-IT" b="1" i="1" dirty="0" err="1"/>
              <a:t>extraintestinale</a:t>
            </a:r>
            <a:r>
              <a:rPr lang="it-IT" b="1" i="1" dirty="0"/>
              <a:t> </a:t>
            </a:r>
            <a:r>
              <a:rPr lang="it-IT" i="1" dirty="0"/>
              <a:t>a pareti spesse ed a contenuto in parte liquido ed in parte gassoso posta </a:t>
            </a:r>
            <a:r>
              <a:rPr lang="it-IT" b="1" i="1" dirty="0"/>
              <a:t>supero-anteriormente all'anastomosi chirurgica </a:t>
            </a:r>
            <a:r>
              <a:rPr lang="it-IT" b="1" i="1" dirty="0" err="1"/>
              <a:t>gastrodigiunale</a:t>
            </a:r>
            <a:r>
              <a:rPr lang="it-IT" b="1" i="1" dirty="0"/>
              <a:t> </a:t>
            </a:r>
            <a:r>
              <a:rPr lang="it-IT" i="1" dirty="0"/>
              <a:t>in epigastrio. […] La somministrazione orale di mezzo di contrasto determina distensione ed </a:t>
            </a:r>
            <a:r>
              <a:rPr lang="it-IT" i="1" dirty="0" err="1"/>
              <a:t>opacizzazionecontrastografica</a:t>
            </a:r>
            <a:r>
              <a:rPr lang="it-IT" i="1" dirty="0"/>
              <a:t> sia della camera gastrica che del bypass con opacizzazione </a:t>
            </a:r>
            <a:r>
              <a:rPr lang="it-IT" i="1" dirty="0" err="1"/>
              <a:t>contrastografica</a:t>
            </a:r>
            <a:r>
              <a:rPr lang="it-IT" i="1" dirty="0"/>
              <a:t> dell'</a:t>
            </a:r>
            <a:r>
              <a:rPr lang="it-IT" i="1" dirty="0" err="1"/>
              <a:t>ansadigiunale</a:t>
            </a:r>
            <a:r>
              <a:rPr lang="it-IT" i="1" dirty="0"/>
              <a:t> trasposta in sede </a:t>
            </a:r>
            <a:r>
              <a:rPr lang="it-IT" i="1" dirty="0" err="1"/>
              <a:t>sovramesocolica</a:t>
            </a:r>
            <a:r>
              <a:rPr lang="it-IT" i="1" dirty="0"/>
              <a:t> e del primo tratto del digiuno lungo il fianco sinistro. </a:t>
            </a:r>
            <a:r>
              <a:rPr lang="it-IT" b="1" i="1" dirty="0"/>
              <a:t>Conservata pertanto la canalizzazione del by-pass</a:t>
            </a:r>
            <a:r>
              <a:rPr lang="it-IT" i="1" dirty="0"/>
              <a:t> […]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9183905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8841" y="453004"/>
            <a:ext cx="104359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dirty="0"/>
              <a:t>08/04/2025</a:t>
            </a:r>
          </a:p>
          <a:p>
            <a:endParaRPr lang="it-IT" dirty="0"/>
          </a:p>
          <a:p>
            <a:r>
              <a:rPr lang="it-IT" dirty="0"/>
              <a:t>TC addome: «</a:t>
            </a:r>
            <a:r>
              <a:rPr lang="it-IT" i="1" dirty="0"/>
              <a:t> […] Conservata pertanto la canalizzazione del by-pass. Ciò nonostante si evidenzia anche </a:t>
            </a:r>
            <a:r>
              <a:rPr lang="it-IT" b="1" i="1" dirty="0"/>
              <a:t>l'opacizzazione </a:t>
            </a:r>
            <a:r>
              <a:rPr lang="it-IT" b="1" i="1" dirty="0" err="1"/>
              <a:t>contrastografica</a:t>
            </a:r>
            <a:r>
              <a:rPr lang="it-IT" b="1" i="1" dirty="0"/>
              <a:t>  della  concamerazione  </a:t>
            </a:r>
            <a:r>
              <a:rPr lang="it-IT" b="1" i="1" dirty="0" err="1"/>
              <a:t>extraintestinale</a:t>
            </a:r>
            <a:r>
              <a:rPr lang="it-IT" b="1" i="1" dirty="0"/>
              <a:t>  </a:t>
            </a:r>
            <a:r>
              <a:rPr lang="it-IT" b="1" i="1" dirty="0" err="1"/>
              <a:t>perianastomotica</a:t>
            </a:r>
            <a:r>
              <a:rPr lang="it-IT" i="1" dirty="0"/>
              <a:t>,  e  tramite  essa </a:t>
            </a:r>
            <a:r>
              <a:rPr lang="it-IT" b="1" i="1" dirty="0"/>
              <a:t>l'opacizzazione </a:t>
            </a:r>
            <a:r>
              <a:rPr lang="it-IT" b="1" i="1" dirty="0" err="1"/>
              <a:t>contrastografica</a:t>
            </a:r>
            <a:r>
              <a:rPr lang="it-IT" b="1" i="1" dirty="0"/>
              <a:t> della prima e di parte della seconda porzione duodenale </a:t>
            </a:r>
            <a:r>
              <a:rPr lang="it-IT" i="1" dirty="0"/>
              <a:t>fino al ginocchio duodenale inferiore. Tale aspetto sarebbe pertanto indicativo della formazione di una verosimile fistola gastro-gastrica lungo il decorso delle catenelle chirurgiche </a:t>
            </a:r>
            <a:r>
              <a:rPr lang="it-IT" i="1"/>
              <a:t>anastomotiche in epigastrio</a:t>
            </a:r>
            <a:r>
              <a:rPr lang="it-IT" dirty="0"/>
              <a:t>»</a:t>
            </a:r>
          </a:p>
          <a:p>
            <a:endParaRPr lang="it-IT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4085112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>
            <a:extLst>
              <a:ext uri="{FF2B5EF4-FFF2-40B4-BE49-F238E27FC236}">
                <a16:creationId xmlns:a16="http://schemas.microsoft.com/office/drawing/2014/main" id="{7F1CCB64-8231-435F-87C9-78C908E3938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dirty="0"/>
              <a:t>Grazie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BE4F4879-D87F-4951-AC34-0251A1B22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8364" y="3363985"/>
            <a:ext cx="2993636" cy="32275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id="{F4CD496E-1707-4AF6-800D-15275E64D7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6712" y="4533176"/>
            <a:ext cx="1865376" cy="1865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745545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u="sng" dirty="0"/>
              <a:t>RYGB robotico 13/02/2025</a:t>
            </a:r>
          </a:p>
          <a:p>
            <a:endParaRPr lang="it-IT" sz="2800" dirty="0"/>
          </a:p>
          <a:p>
            <a:r>
              <a:rPr lang="it-IT" sz="2800" dirty="0"/>
              <a:t>Tempo operatorio 165’</a:t>
            </a:r>
          </a:p>
          <a:p>
            <a:r>
              <a:rPr lang="it-IT" sz="2800" dirty="0"/>
              <a:t>Anastomosi GE e EE manuale </a:t>
            </a:r>
            <a:r>
              <a:rPr lang="it-IT" dirty="0"/>
              <a:t>(singolo strato autobloccante doppio ago)</a:t>
            </a:r>
          </a:p>
          <a:p>
            <a:r>
              <a:rPr lang="it-IT" sz="2800" dirty="0"/>
              <a:t>No-</a:t>
            </a:r>
            <a:r>
              <a:rPr lang="it-IT" sz="2800" dirty="0" err="1"/>
              <a:t>tubes</a:t>
            </a:r>
            <a:r>
              <a:rPr lang="it-IT" sz="2800" dirty="0"/>
              <a:t> policy </a:t>
            </a:r>
            <a:r>
              <a:rPr lang="it-IT" dirty="0"/>
              <a:t>(drenaggio, catetere, sondino)</a:t>
            </a:r>
          </a:p>
          <a:p>
            <a:endParaRPr lang="it-IT" sz="2800" dirty="0"/>
          </a:p>
          <a:p>
            <a:r>
              <a:rPr lang="it-IT" sz="2800" dirty="0"/>
              <a:t>Monitoraggio 2 h in RR, rientro in reparto </a:t>
            </a:r>
            <a:r>
              <a:rPr lang="it-IT" dirty="0"/>
              <a:t>(dieta idrica, mobilizzato)</a:t>
            </a:r>
          </a:p>
        </p:txBody>
      </p:sp>
    </p:spTree>
    <p:extLst>
      <p:ext uri="{BB962C8B-B14F-4D97-AF65-F5344CB8AC3E}">
        <p14:creationId xmlns:p14="http://schemas.microsoft.com/office/powerpoint/2010/main" val="33995368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dirty="0"/>
              <a:t>RYGB robotico 13/02/2025</a:t>
            </a:r>
          </a:p>
          <a:p>
            <a:endParaRPr lang="it-IT" sz="2800" dirty="0"/>
          </a:p>
          <a:p>
            <a:r>
              <a:rPr lang="it-IT" sz="2800" dirty="0"/>
              <a:t>I gg </a:t>
            </a:r>
            <a:r>
              <a:rPr lang="it-IT" sz="2800" dirty="0" err="1"/>
              <a:t>postop</a:t>
            </a:r>
            <a:endParaRPr lang="it-IT" sz="2800" dirty="0"/>
          </a:p>
          <a:p>
            <a:r>
              <a:rPr lang="it-IT" sz="2800" dirty="0"/>
              <a:t>PV stabili</a:t>
            </a:r>
          </a:p>
          <a:p>
            <a:r>
              <a:rPr lang="it-IT" sz="2800" dirty="0"/>
              <a:t>Dieta morbida, stop fluidi, antalgica e </a:t>
            </a:r>
            <a:r>
              <a:rPr lang="it-IT" sz="2800" dirty="0" err="1"/>
              <a:t>PPi</a:t>
            </a:r>
            <a:r>
              <a:rPr lang="it-IT" sz="2800" dirty="0"/>
              <a:t> per </a:t>
            </a:r>
            <a:r>
              <a:rPr lang="it-IT" sz="2800" dirty="0" err="1"/>
              <a:t>os</a:t>
            </a:r>
            <a:r>
              <a:rPr lang="it-IT" sz="2800" dirty="0"/>
              <a:t> </a:t>
            </a:r>
          </a:p>
          <a:p>
            <a:endParaRPr lang="it-IT" sz="2800" dirty="0"/>
          </a:p>
          <a:p>
            <a:r>
              <a:rPr lang="it-IT" sz="2800" dirty="0"/>
              <a:t>Dimesso.</a:t>
            </a:r>
          </a:p>
        </p:txBody>
      </p:sp>
    </p:spTree>
    <p:extLst>
      <p:ext uri="{BB962C8B-B14F-4D97-AF65-F5344CB8AC3E}">
        <p14:creationId xmlns:p14="http://schemas.microsoft.com/office/powerpoint/2010/main" val="26882351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1</a:t>
            </a:r>
          </a:p>
          <a:p>
            <a:endParaRPr lang="it-IT" sz="2800" dirty="0"/>
          </a:p>
          <a:p>
            <a:r>
              <a:rPr lang="it-IT" sz="2800" dirty="0"/>
              <a:t>S.M.  maschio 29 aa</a:t>
            </a:r>
          </a:p>
          <a:p>
            <a:r>
              <a:rPr lang="it-IT" sz="2800" dirty="0"/>
              <a:t>183 kg, BMI 50.1</a:t>
            </a:r>
          </a:p>
          <a:p>
            <a:endParaRPr lang="it-IT" sz="2800" dirty="0"/>
          </a:p>
          <a:p>
            <a:r>
              <a:rPr lang="it-IT" sz="2800" dirty="0"/>
              <a:t>RYGB robotico 13/02/2025</a:t>
            </a:r>
          </a:p>
          <a:p>
            <a:endParaRPr lang="it-IT" sz="2800" dirty="0"/>
          </a:p>
          <a:p>
            <a:r>
              <a:rPr lang="it-IT" sz="2800" dirty="0"/>
              <a:t>FU a 1 settimana</a:t>
            </a:r>
          </a:p>
          <a:p>
            <a:r>
              <a:rPr lang="it-IT" sz="2800" dirty="0"/>
              <a:t>Regolare </a:t>
            </a:r>
            <a:r>
              <a:rPr lang="it-IT" sz="2800" dirty="0" err="1"/>
              <a:t>postop</a:t>
            </a:r>
            <a:endParaRPr lang="it-IT" sz="2800" dirty="0"/>
          </a:p>
          <a:p>
            <a:endParaRPr lang="it-IT" sz="2800" dirty="0"/>
          </a:p>
          <a:p>
            <a:r>
              <a:rPr lang="it-IT" sz="2800" dirty="0"/>
              <a:t>FU a 3 mesi </a:t>
            </a:r>
          </a:p>
          <a:p>
            <a:r>
              <a:rPr lang="it-IT" sz="2800" dirty="0"/>
              <a:t>Peso ___, regolare </a:t>
            </a:r>
            <a:r>
              <a:rPr lang="it-IT" sz="2800" dirty="0" err="1"/>
              <a:t>postop</a:t>
            </a:r>
            <a:endParaRPr lang="it-IT" sz="2800" dirty="0"/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9E86D70C-533D-4C37-A1A0-BE5C87B4A6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0995" y="2271712"/>
            <a:ext cx="1981200" cy="2314575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67487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Esiti sleeve </a:t>
            </a:r>
            <a:r>
              <a:rPr lang="it-IT" sz="2800" dirty="0" err="1"/>
              <a:t>gastrectomy</a:t>
            </a:r>
            <a:r>
              <a:rPr lang="it-IT" sz="2800" dirty="0"/>
              <a:t> 2015</a:t>
            </a:r>
            <a:r>
              <a:rPr lang="it-IT" dirty="0"/>
              <a:t>, complicato da </a:t>
            </a:r>
            <a:r>
              <a:rPr lang="it-IT" u="sng" dirty="0"/>
              <a:t>fistola</a:t>
            </a:r>
            <a:r>
              <a:rPr lang="it-IT" dirty="0"/>
              <a:t> trattata conservativamente </a:t>
            </a:r>
          </a:p>
          <a:p>
            <a:r>
              <a:rPr lang="it-IT" dirty="0"/>
              <a:t>Peso iniziale 125kg, nadir 75 Kg</a:t>
            </a:r>
          </a:p>
          <a:p>
            <a:endParaRPr lang="it-IT" sz="2800" dirty="0"/>
          </a:p>
          <a:p>
            <a:r>
              <a:rPr lang="it-IT" sz="2800" dirty="0"/>
              <a:t>Esofagite LA-B in regolari esiti sleeve </a:t>
            </a:r>
            <a:r>
              <a:rPr lang="it-IT" sz="2800" dirty="0" err="1"/>
              <a:t>gastrectomy</a:t>
            </a:r>
            <a:endParaRPr lang="it-IT" sz="2800" dirty="0"/>
          </a:p>
          <a:p>
            <a:r>
              <a:rPr lang="it-IT" sz="2800" dirty="0"/>
              <a:t>Non comorbilità</a:t>
            </a:r>
          </a:p>
          <a:p>
            <a:r>
              <a:rPr lang="it-IT" sz="2800" dirty="0"/>
              <a:t>Colecistectomia pregressa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8935873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49244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Tempo operatorio 215’</a:t>
            </a:r>
          </a:p>
          <a:p>
            <a:r>
              <a:rPr lang="it-IT" dirty="0"/>
              <a:t>«</a:t>
            </a:r>
            <a:r>
              <a:rPr lang="it-IT" i="1" dirty="0"/>
              <a:t>Apertura di passaggio </a:t>
            </a:r>
            <a:r>
              <a:rPr lang="it-IT" i="1" dirty="0" err="1"/>
              <a:t>retrogastrico</a:t>
            </a:r>
            <a:r>
              <a:rPr lang="it-IT" i="1" dirty="0"/>
              <a:t> e </a:t>
            </a:r>
            <a:r>
              <a:rPr lang="it-IT" b="1" i="1" u="sng" dirty="0"/>
              <a:t>tentativo di sezione gastrica con suturatrice meccanica robotica lineare carica verde, non eseguito dallo strumento per rilevato eccessivo spessore</a:t>
            </a:r>
            <a:r>
              <a:rPr lang="it-IT" i="1" dirty="0"/>
              <a:t>. Sostituzione della carica verde con </a:t>
            </a:r>
            <a:r>
              <a:rPr lang="it-IT" b="1" i="1" u="sng" dirty="0"/>
              <a:t>nera e nuovo tentativo di sezione che però viene interrotto a circa 3 cm per ritenuto eccessivo spessore da parte dello strumento</a:t>
            </a:r>
            <a:r>
              <a:rPr lang="it-IT" i="1" dirty="0"/>
              <a:t>. Si decide pertanto per temporanea conversione laparoscopica finalizzata a sezione gastrica </a:t>
            </a:r>
            <a:r>
              <a:rPr lang="it-IT" b="1" i="1" u="sng" dirty="0"/>
              <a:t>con suturatrice meccanica Signa 60 mm carica viola</a:t>
            </a:r>
            <a:r>
              <a:rPr lang="it-IT" i="1" dirty="0"/>
              <a:t>. Re-docking.</a:t>
            </a:r>
            <a:r>
              <a:rPr lang="it-IT" dirty="0"/>
              <a:t>»</a:t>
            </a:r>
          </a:p>
        </p:txBody>
      </p:sp>
    </p:spTree>
    <p:extLst>
      <p:ext uri="{BB962C8B-B14F-4D97-AF65-F5344CB8AC3E}">
        <p14:creationId xmlns:p14="http://schemas.microsoft.com/office/powerpoint/2010/main" val="19374827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986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I gg </a:t>
            </a:r>
            <a:r>
              <a:rPr lang="it-IT" sz="2800" dirty="0" err="1"/>
              <a:t>postop</a:t>
            </a:r>
            <a:endParaRPr lang="it-IT" sz="2800" dirty="0"/>
          </a:p>
          <a:p>
            <a:r>
              <a:rPr lang="it-IT" sz="2800" dirty="0"/>
              <a:t>PV stabili</a:t>
            </a:r>
          </a:p>
          <a:p>
            <a:r>
              <a:rPr lang="it-IT" sz="2800" dirty="0"/>
              <a:t>Dieta idrica/morbida mal tollerata, nausea</a:t>
            </a:r>
          </a:p>
          <a:p>
            <a:r>
              <a:rPr lang="it-IT" sz="2800" dirty="0"/>
              <a:t>Prosegue fluidi, antalgica e </a:t>
            </a:r>
            <a:r>
              <a:rPr lang="it-IT" sz="2800" dirty="0" err="1"/>
              <a:t>PPi</a:t>
            </a:r>
            <a:r>
              <a:rPr lang="it-IT" sz="2800" dirty="0"/>
              <a:t> </a:t>
            </a:r>
            <a:r>
              <a:rPr lang="it-IT" sz="2800" dirty="0" err="1"/>
              <a:t>ev</a:t>
            </a:r>
            <a:endParaRPr lang="it-IT" sz="2800" dirty="0"/>
          </a:p>
          <a:p>
            <a:endParaRPr lang="it-IT" sz="2800" dirty="0"/>
          </a:p>
          <a:p>
            <a:r>
              <a:rPr lang="it-IT" dirty="0"/>
              <a:t>Ematochimici: </a:t>
            </a:r>
            <a:r>
              <a:rPr lang="it-IT" dirty="0" err="1"/>
              <a:t>Hb</a:t>
            </a:r>
            <a:r>
              <a:rPr lang="it-IT" dirty="0"/>
              <a:t> 12.4, GB 13.7, PCR 9.9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39407720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3114ED60-5052-468A-BADC-90C0EABD711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6301" y="176169"/>
            <a:ext cx="1898708" cy="1068023"/>
          </a:xfrm>
          <a:prstGeom prst="rect">
            <a:avLst/>
          </a:prstGeom>
        </p:spPr>
      </p:pic>
      <p:sp>
        <p:nvSpPr>
          <p:cNvPr id="21" name="CasellaDiTesto 20">
            <a:extLst>
              <a:ext uri="{FF2B5EF4-FFF2-40B4-BE49-F238E27FC236}">
                <a16:creationId xmlns:a16="http://schemas.microsoft.com/office/drawing/2014/main" id="{945797BC-3E9E-4D37-AF1A-2FF4AA3B89EC}"/>
              </a:ext>
            </a:extLst>
          </p:cNvPr>
          <p:cNvSpPr txBox="1"/>
          <p:nvPr/>
        </p:nvSpPr>
        <p:spPr>
          <a:xfrm>
            <a:off x="570451" y="444615"/>
            <a:ext cx="11291582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800" b="1" dirty="0"/>
              <a:t>CASO CLINICO 2</a:t>
            </a:r>
          </a:p>
          <a:p>
            <a:endParaRPr lang="it-IT" sz="2800" dirty="0"/>
          </a:p>
          <a:p>
            <a:r>
              <a:rPr lang="it-IT" sz="2800" dirty="0"/>
              <a:t>R.A.F.  femmina 39 aa</a:t>
            </a:r>
          </a:p>
          <a:p>
            <a:r>
              <a:rPr lang="it-IT" sz="2800" dirty="0"/>
              <a:t>105 kg, BMI 40.5</a:t>
            </a:r>
          </a:p>
          <a:p>
            <a:endParaRPr lang="it-IT" sz="2800" dirty="0"/>
          </a:p>
          <a:p>
            <a:r>
              <a:rPr lang="it-IT" sz="2800" u="sng" dirty="0"/>
              <a:t>RYGB </a:t>
            </a:r>
            <a:r>
              <a:rPr lang="it-IT" sz="2800" i="1" u="sng" dirty="0"/>
              <a:t>revisionale</a:t>
            </a:r>
            <a:r>
              <a:rPr lang="it-IT" sz="2800" u="sng" dirty="0"/>
              <a:t> robotico 31/10/2024</a:t>
            </a:r>
          </a:p>
          <a:p>
            <a:endParaRPr lang="it-IT" sz="2800" dirty="0"/>
          </a:p>
          <a:p>
            <a:r>
              <a:rPr lang="it-IT" sz="2800" dirty="0"/>
              <a:t>II gg </a:t>
            </a:r>
            <a:r>
              <a:rPr lang="it-IT" sz="2800" dirty="0" err="1"/>
              <a:t>postop</a:t>
            </a:r>
            <a:endParaRPr lang="it-IT" sz="2800" dirty="0"/>
          </a:p>
          <a:p>
            <a:r>
              <a:rPr lang="it-IT" sz="2800" dirty="0"/>
              <a:t>PV stabili</a:t>
            </a:r>
          </a:p>
          <a:p>
            <a:r>
              <a:rPr lang="it-IT" sz="2800" dirty="0"/>
              <a:t>Dolore addominale, nausea</a:t>
            </a:r>
          </a:p>
          <a:p>
            <a:endParaRPr lang="it-IT" dirty="0"/>
          </a:p>
          <a:p>
            <a:endParaRPr lang="it-IT" dirty="0"/>
          </a:p>
          <a:p>
            <a:r>
              <a:rPr lang="it-IT" dirty="0"/>
              <a:t>Ematochimici: </a:t>
            </a:r>
            <a:r>
              <a:rPr lang="it-IT" dirty="0" err="1"/>
              <a:t>Hb</a:t>
            </a:r>
            <a:r>
              <a:rPr lang="it-IT" dirty="0"/>
              <a:t> 10.2, GB 23.4, PCR 62.7, PCT 0,27</a:t>
            </a:r>
          </a:p>
          <a:p>
            <a:endParaRPr lang="it-IT" sz="2800" dirty="0"/>
          </a:p>
          <a:p>
            <a:endParaRPr lang="it-IT" sz="2800" dirty="0"/>
          </a:p>
          <a:p>
            <a:endParaRPr lang="it-IT" sz="2800" dirty="0"/>
          </a:p>
        </p:txBody>
      </p:sp>
    </p:spTree>
    <p:extLst>
      <p:ext uri="{BB962C8B-B14F-4D97-AF65-F5344CB8AC3E}">
        <p14:creationId xmlns:p14="http://schemas.microsoft.com/office/powerpoint/2010/main" val="1167887361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Blu caldo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42167526_TF33476885.potx" id="{67A3B757-088A-4997-AD47-EBBB609AAF73}" vid="{61F4B085-7BC3-43AB-AFF0-C8B68BB76BF9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fa6e671f1cd7e4d96ff9652be322dd5e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4e2496f70b101db0b8013f30a071bbf7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E0A2CB4-6869-426F-8BC4-A32C90CBE26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4E879E6-8FFE-4154-8F2A-F7518B89B37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941CA7C-A0BF-44EF-B2E5-7539C3B9B0B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Presentazione classica per assemblea generale aziendale</Template>
  <TotalTime>15327</TotalTime>
  <Words>1530</Words>
  <Application>Microsoft Office PowerPoint</Application>
  <PresentationFormat>Widescreen</PresentationFormat>
  <Paragraphs>286</Paragraphs>
  <Slides>25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8" baseType="lpstr">
      <vt:lpstr>Calibri</vt:lpstr>
      <vt:lpstr>Wingdings</vt:lpstr>
      <vt:lpstr>RetrospectVTI</vt:lpstr>
      <vt:lpstr>CASI CLINICI IN CHIRURGIA ROBOTICA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Grazie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Roma 29-30 aprile Primo Corso ACCADEMIA SICOB Direttori: M. De Luca - M.A. Zappa</dc:title>
  <dc:creator>Eliana Rispoli</dc:creator>
  <cp:lastModifiedBy>Nagliati Carlo</cp:lastModifiedBy>
  <cp:revision>59</cp:revision>
  <dcterms:created xsi:type="dcterms:W3CDTF">2022-02-27T17:36:31Z</dcterms:created>
  <dcterms:modified xsi:type="dcterms:W3CDTF">2025-05-08T18:27:50Z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